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 autoCompressPictures="0">
  <p:sldMasterIdLst>
    <p:sldMasterId id="2147483648" r:id="rId1"/>
  </p:sldMasterIdLst>
  <p:notesMasterIdLst>
    <p:notesMasterId r:id="rId15"/>
  </p:notesMasterIdLst>
  <p:sldIdLst>
    <p:sldId id="266" r:id="rId3"/>
    <p:sldId id="269" r:id="rId4"/>
    <p:sldId id="258" r:id="rId5"/>
    <p:sldId id="271" r:id="rId6"/>
    <p:sldId id="259" r:id="rId7"/>
    <p:sldId id="267" r:id="rId8"/>
    <p:sldId id="278" r:id="rId9"/>
    <p:sldId id="261" r:id="rId10"/>
    <p:sldId id="273" r:id="rId11"/>
    <p:sldId id="275" r:id="rId12"/>
    <p:sldId id="277" r:id="rId13"/>
    <p:sldId id="279" r:id="rId14"/>
    <p:sldId id="28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6082"/>
    <a:srgbClr val="146194"/>
    <a:srgbClr val="3DB6AE"/>
    <a:srgbClr val="1489A8"/>
    <a:srgbClr val="00B7AF"/>
    <a:srgbClr val="118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4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4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74CCF-FFCA-4E02-9F9A-85C5730C30DC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321AA-FF1E-47D1-AFCD-4BA5234E7E4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732A2B-0E36-4D94-BE9F-4F520D8A9F09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732A2B-0E36-4D94-BE9F-4F520D8A9F09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6685" y="1501949"/>
            <a:ext cx="8232464" cy="692458"/>
          </a:xfrm>
          <a:effectLst/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ұйымдардың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аттестациядан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өлшемшарттары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30470" y="3142696"/>
            <a:ext cx="8078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ҚР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Оқу-ағарту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2022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желтоқсандағы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№486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(ӘМ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№31053)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98" y="168675"/>
            <a:ext cx="3905130" cy="727969"/>
          </a:xfrm>
          <a:effectLst/>
        </p:spPr>
        <p:txBody>
          <a:bodyPr>
            <a:normAutofit/>
          </a:bodyPr>
          <a:lstStyle/>
          <a:p>
            <a:pPr algn="ctr"/>
            <a:r>
              <a:rPr lang="ru-RU" sz="2400" b="1" dirty="0" err="1">
                <a:solidFill>
                  <a:schemeClr val="tx1"/>
                </a:solidFill>
                <a:effectLst>
                  <a:outerShdw blurRad="50800" dist="38100" dir="9840000" algn="r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Аттестаттаудың</a:t>
            </a:r>
            <a:r>
              <a:rPr lang="ru-RU" sz="2400" b="1" dirty="0">
                <a:solidFill>
                  <a:schemeClr val="tx1"/>
                </a:solidFill>
                <a:effectLst>
                  <a:outerShdw blurRad="50800" dist="38100" dir="9840000" algn="r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50800" dist="38100" dir="9840000" algn="r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</a:t>
            </a:r>
            <a:endParaRPr lang="ru-RU" sz="2400" b="1" dirty="0">
              <a:solidFill>
                <a:schemeClr val="tx1"/>
              </a:solidFill>
              <a:effectLst>
                <a:outerShdw blurRad="50800" dist="38100" dir="9840000" algn="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9"/>
          <p:cNvSpPr/>
          <p:nvPr/>
        </p:nvSpPr>
        <p:spPr>
          <a:xfrm>
            <a:off x="178598" y="1173374"/>
            <a:ext cx="6143348" cy="144584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4746" y="1276849"/>
            <a:ext cx="62368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қызметінің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сапасын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бағалау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Мемлекеттік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жалпыға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стандарттардың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сақталуын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анықтау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нәтижелерін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6"/>
          <p:cNvSpPr/>
          <p:nvPr/>
        </p:nvSpPr>
        <p:spPr>
          <a:xfrm>
            <a:off x="4169068" y="2722696"/>
            <a:ext cx="4544938" cy="8766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Montserrat Black"/>
              </a:rPr>
              <a:t>Өзін-өзі бағалау </a:t>
            </a:r>
            <a:r>
              <a:rPr lang="ru-RU" b="1" dirty="0" err="1">
                <a:solidFill>
                  <a:schemeClr val="tx1"/>
                </a:solidFill>
                <a:latin typeface="Montserrat Black"/>
              </a:rPr>
              <a:t>тәртібі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" name="Прямая со стрелкой 7"/>
          <p:cNvCxnSpPr>
            <a:stCxn id="5" idx="2"/>
          </p:cNvCxnSpPr>
          <p:nvPr/>
        </p:nvCxnSpPr>
        <p:spPr>
          <a:xfrm>
            <a:off x="6441537" y="3599356"/>
            <a:ext cx="37150" cy="8602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440683" y="3741399"/>
            <a:ext cx="784141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: скругленные углы 9"/>
          <p:cNvSpPr/>
          <p:nvPr/>
        </p:nvSpPr>
        <p:spPr>
          <a:xfrm>
            <a:off x="985116" y="4106974"/>
            <a:ext cx="3314601" cy="1086922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ontserrat Black"/>
              </a:rPr>
              <a:t>Аттестаттауға 1 ай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қалғанда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өткізіледі</a:t>
            </a:r>
            <a:endParaRPr lang="ru-RU" dirty="0">
              <a:solidFill>
                <a:schemeClr val="tx1"/>
              </a:solidFill>
              <a:latin typeface="Montserrat Black"/>
            </a:endParaRPr>
          </a:p>
        </p:txBody>
      </p:sp>
      <p:sp>
        <p:nvSpPr>
          <p:cNvPr id="11" name="Прямоугольник: скругленные углы 10"/>
          <p:cNvSpPr/>
          <p:nvPr/>
        </p:nvSpPr>
        <p:spPr>
          <a:xfrm>
            <a:off x="4496902" y="4459580"/>
            <a:ext cx="3571336" cy="1086922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ontserrat Black"/>
              </a:rPr>
              <a:t>Комиссия: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кемінде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 5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адам</a:t>
            </a:r>
            <a:endParaRPr lang="ru-RU" dirty="0">
              <a:solidFill>
                <a:schemeClr val="tx1"/>
              </a:solidFill>
              <a:latin typeface="Montserrat Black"/>
            </a:endParaRPr>
          </a:p>
          <a:p>
            <a:pPr algn="ctr"/>
            <a:r>
              <a:rPr lang="ru-RU" sz="1200" dirty="0" smtClean="0"/>
              <a:t> </a:t>
            </a:r>
            <a:endParaRPr lang="ru-RU" dirty="0">
              <a:latin typeface="Montserrat Black"/>
            </a:endParaRPr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8427139" y="4106974"/>
            <a:ext cx="3571336" cy="1086922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Montserrat Black"/>
              </a:rPr>
              <a:t>Бағалау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кезеңі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: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соңғы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tserrat Black"/>
              </a:rPr>
              <a:t>3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жыл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 + </a:t>
            </a:r>
            <a:r>
              <a:rPr lang="ru-RU" dirty="0" err="1">
                <a:solidFill>
                  <a:schemeClr val="tx1"/>
                </a:solidFill>
                <a:latin typeface="Montserrat Black"/>
              </a:rPr>
              <a:t>ағымдағы</a:t>
            </a:r>
            <a:r>
              <a:rPr lang="ru-RU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Montserrat Black"/>
              </a:rPr>
              <a:t>жыл</a:t>
            </a:r>
            <a:r>
              <a:rPr lang="ru-RU" dirty="0" smtClean="0">
                <a:solidFill>
                  <a:schemeClr val="tx1"/>
                </a:solidFill>
                <a:latin typeface="Montserrat Black"/>
              </a:rPr>
              <a:t> (</a:t>
            </a:r>
            <a:r>
              <a:rPr lang="ru-RU" dirty="0" err="1" smtClean="0">
                <a:solidFill>
                  <a:schemeClr val="tx1"/>
                </a:solidFill>
                <a:latin typeface="Montserrat Black"/>
              </a:rPr>
              <a:t>толық</a:t>
            </a:r>
            <a:r>
              <a:rPr lang="ru-RU" dirty="0" smtClean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Montserrat Black"/>
              </a:rPr>
              <a:t>жыл</a:t>
            </a:r>
            <a:r>
              <a:rPr lang="ru-RU" dirty="0" smtClean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Montserrat Black"/>
              </a:rPr>
              <a:t>емес</a:t>
            </a:r>
            <a:r>
              <a:rPr lang="ru-RU" dirty="0" smtClean="0">
                <a:solidFill>
                  <a:schemeClr val="tx1"/>
                </a:solidFill>
                <a:latin typeface="Montserrat Black"/>
              </a:rPr>
              <a:t>)</a:t>
            </a:r>
            <a:endParaRPr lang="ru-RU" dirty="0">
              <a:solidFill>
                <a:schemeClr val="tx1"/>
              </a:solidFill>
              <a:latin typeface="Montserrat Black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440683" y="3741399"/>
            <a:ext cx="0" cy="365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282094" y="3741399"/>
            <a:ext cx="0" cy="365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Прямая соединительная линия 53"/>
          <p:cNvCxnSpPr/>
          <p:nvPr/>
        </p:nvCxnSpPr>
        <p:spPr>
          <a:xfrm flipH="1" flipV="1">
            <a:off x="5667556" y="2235597"/>
            <a:ext cx="43131" cy="206035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V="1">
            <a:off x="5710687" y="4336753"/>
            <a:ext cx="0" cy="13325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Google Shape;559;p11"/>
          <p:cNvSpPr/>
          <p:nvPr/>
        </p:nvSpPr>
        <p:spPr>
          <a:xfrm flipH="1">
            <a:off x="3562707" y="1436660"/>
            <a:ext cx="5140505" cy="477225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marL="342900" indent="-342900" algn="ctr">
              <a:buAutoNum type="arabicPeriod"/>
            </a:pPr>
            <a:endParaRPr lang="ru-RU" sz="1600" b="1" dirty="0" smtClean="0">
              <a:latin typeface="Montserrat" panose="00000500000000000000"/>
            </a:endParaRPr>
          </a:p>
          <a:p>
            <a:pPr marL="342900" indent="-342900" algn="ctr">
              <a:buAutoNum type="arabicPeriod"/>
            </a:pPr>
            <a:r>
              <a:rPr lang="ru-RU" sz="1600" b="1" dirty="0" err="1" smtClean="0">
                <a:latin typeface="Montserrat" panose="00000500000000000000"/>
              </a:rPr>
              <a:t>Ұйымның</a:t>
            </a:r>
            <a:r>
              <a:rPr lang="ru-RU" sz="1600" b="1" dirty="0" smtClean="0">
                <a:latin typeface="Montserrat" panose="00000500000000000000"/>
              </a:rPr>
              <a:t> </a:t>
            </a:r>
            <a:r>
              <a:rPr lang="ru-RU" sz="1600" b="1" dirty="0">
                <a:latin typeface="Montserrat" panose="00000500000000000000"/>
              </a:rPr>
              <a:t>жалпы </a:t>
            </a:r>
            <a:r>
              <a:rPr lang="ru-RU" sz="1600" b="1" dirty="0" err="1" smtClean="0">
                <a:latin typeface="Montserrat" panose="00000500000000000000"/>
              </a:rPr>
              <a:t>сипаттамасы</a:t>
            </a:r>
            <a:endParaRPr lang="ru-RU" sz="1600" b="1" dirty="0" smtClean="0">
              <a:latin typeface="Montserrat" panose="00000500000000000000"/>
            </a:endParaRPr>
          </a:p>
          <a:p>
            <a:pPr algn="ctr"/>
            <a:endParaRPr lang="ru-RU" sz="1000" dirty="0"/>
          </a:p>
        </p:txBody>
      </p:sp>
      <p:sp>
        <p:nvSpPr>
          <p:cNvPr id="47" name="Google Shape;559;p11"/>
          <p:cNvSpPr/>
          <p:nvPr/>
        </p:nvSpPr>
        <p:spPr>
          <a:xfrm flipH="1">
            <a:off x="3562705" y="3078006"/>
            <a:ext cx="5140507" cy="493329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/>
              </a:rPr>
              <a:t>4. </a:t>
            </a:r>
            <a:r>
              <a:rPr lang="ru-RU" sz="1600" b="1" dirty="0" err="1" smtClean="0">
                <a:latin typeface="Montserrat" panose="00000500000000000000"/>
              </a:rPr>
              <a:t>Оқу-әдістемелік</a:t>
            </a:r>
            <a:r>
              <a:rPr lang="ru-RU" sz="1600" b="1" dirty="0" smtClean="0">
                <a:latin typeface="Montserrat" panose="00000500000000000000"/>
              </a:rPr>
              <a:t> </a:t>
            </a:r>
            <a:r>
              <a:rPr lang="ru-RU" sz="1600" b="1" dirty="0" err="1">
                <a:latin typeface="Montserrat" panose="00000500000000000000"/>
              </a:rPr>
              <a:t>жұмыс</a:t>
            </a:r>
            <a:endParaRPr lang="en-US" sz="1600" b="1" dirty="0">
              <a:latin typeface="Montserrat Black"/>
              <a:ea typeface="Poppins"/>
              <a:cs typeface="Poppins"/>
              <a:sym typeface="Poppins"/>
            </a:endParaRPr>
          </a:p>
        </p:txBody>
      </p:sp>
      <p:sp>
        <p:nvSpPr>
          <p:cNvPr id="49" name="Google Shape;559;p11"/>
          <p:cNvSpPr/>
          <p:nvPr/>
        </p:nvSpPr>
        <p:spPr>
          <a:xfrm flipH="1">
            <a:off x="3562707" y="2532730"/>
            <a:ext cx="5140508" cy="504478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3.Тәрбиеленушілер </a:t>
            </a:r>
            <a:r>
              <a:rPr lang="ru-RU" sz="1600" b="1" dirty="0" err="1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контингенті</a:t>
            </a:r>
            <a:endParaRPr lang="en-US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51" name="Google Shape;559;p11"/>
          <p:cNvSpPr/>
          <p:nvPr/>
        </p:nvSpPr>
        <p:spPr>
          <a:xfrm flipH="1">
            <a:off x="3562705" y="3656052"/>
            <a:ext cx="5158811" cy="432742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5.Оқу-материалдық </a:t>
            </a:r>
            <a:r>
              <a:rPr lang="ru-RU" sz="1600" b="1" dirty="0" err="1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активтер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881224" y="569343"/>
            <a:ext cx="6711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Montserrat" panose="00000500000000000000"/>
              </a:rPr>
              <a:t>Өзін-өзі </a:t>
            </a:r>
            <a:r>
              <a:rPr lang="ru-RU" sz="2800" b="1" dirty="0">
                <a:latin typeface="Montserrat" panose="00000500000000000000"/>
              </a:rPr>
              <a:t>бағалау </a:t>
            </a:r>
            <a:r>
              <a:rPr lang="ru-RU" sz="2800" b="1" dirty="0" err="1">
                <a:latin typeface="Montserrat" panose="00000500000000000000"/>
              </a:rPr>
              <a:t>бөлімдері</a:t>
            </a:r>
            <a:endParaRPr lang="en-US" sz="2800" b="1" dirty="0">
              <a:latin typeface="Montserrat Black"/>
              <a:cs typeface="Sora SemiBold" pitchFamily="2" charset="0"/>
            </a:endParaRPr>
          </a:p>
        </p:txBody>
      </p:sp>
      <p:sp>
        <p:nvSpPr>
          <p:cNvPr id="74" name="Google Shape;559;p11"/>
          <p:cNvSpPr/>
          <p:nvPr/>
        </p:nvSpPr>
        <p:spPr>
          <a:xfrm flipH="1">
            <a:off x="3562707" y="1954683"/>
            <a:ext cx="5140508" cy="537248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2.Кадрлық </a:t>
            </a:r>
            <a:r>
              <a:rPr lang="ru-RU" sz="1600" b="1" dirty="0" err="1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құрам</a:t>
            </a:r>
            <a:endParaRPr lang="en-US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75" name="Google Shape;559;p11"/>
          <p:cNvSpPr/>
          <p:nvPr/>
        </p:nvSpPr>
        <p:spPr>
          <a:xfrm flipH="1">
            <a:off x="3562703" y="4129592"/>
            <a:ext cx="5158811" cy="447277"/>
          </a:xfrm>
          <a:prstGeom prst="roundRect">
            <a:avLst>
              <a:gd name="adj" fmla="val 16667"/>
            </a:avLst>
          </a:prstGeom>
          <a:solidFill>
            <a:srgbClr val="156082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6. </a:t>
            </a:r>
            <a:r>
              <a:rPr lang="ru-RU" sz="1600" b="1" dirty="0" err="1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Ақпараттық</a:t>
            </a:r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 </a:t>
            </a:r>
            <a:r>
              <a:rPr lang="ru-RU" sz="1600" b="1" dirty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ресурстар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76" name="Google Shape;559;p11"/>
          <p:cNvSpPr/>
          <p:nvPr/>
        </p:nvSpPr>
        <p:spPr>
          <a:xfrm flipH="1">
            <a:off x="3562700" y="4663719"/>
            <a:ext cx="5158813" cy="51745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7</a:t>
            </a:r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. Балалардың </a:t>
            </a:r>
            <a:r>
              <a:rPr lang="ru-RU" sz="1600" b="1" dirty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білімін </a:t>
            </a:r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бағалау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77" name="Google Shape;559;p11"/>
          <p:cNvSpPr/>
          <p:nvPr/>
        </p:nvSpPr>
        <p:spPr>
          <a:xfrm flipH="1">
            <a:off x="3562700" y="5268028"/>
            <a:ext cx="5158813" cy="51745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8</a:t>
            </a:r>
            <a:r>
              <a:rPr lang="ru-RU" sz="1600" b="1" dirty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. </a:t>
            </a:r>
            <a:r>
              <a:rPr lang="ru-RU" sz="1600" b="1" dirty="0" err="1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Сауалнамалар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13" name="Google Shape;559;p11"/>
          <p:cNvSpPr/>
          <p:nvPr/>
        </p:nvSpPr>
        <p:spPr>
          <a:xfrm flipH="1">
            <a:off x="3562704" y="1464334"/>
            <a:ext cx="5140505" cy="4772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marL="342900" indent="-342900" algn="ctr">
              <a:buAutoNum type="arabicPeriod"/>
            </a:pPr>
            <a:endParaRPr lang="ru-RU" sz="1600" b="1" dirty="0" smtClean="0">
              <a:latin typeface="Montserrat" panose="00000500000000000000"/>
            </a:endParaRPr>
          </a:p>
          <a:p>
            <a:pPr marL="342900" indent="-342900" algn="ctr">
              <a:buAutoNum type="arabicPeriod"/>
            </a:pPr>
            <a:r>
              <a:rPr lang="ru-RU" sz="1600" b="1" dirty="0" err="1" smtClean="0">
                <a:latin typeface="Montserrat" panose="00000500000000000000"/>
              </a:rPr>
              <a:t>Ұйымның</a:t>
            </a:r>
            <a:r>
              <a:rPr lang="ru-RU" sz="1600" b="1" dirty="0" smtClean="0">
                <a:latin typeface="Montserrat" panose="00000500000000000000"/>
              </a:rPr>
              <a:t> </a:t>
            </a:r>
            <a:r>
              <a:rPr lang="ru-RU" sz="1600" b="1" dirty="0">
                <a:latin typeface="Montserrat" panose="00000500000000000000"/>
              </a:rPr>
              <a:t>жалпы </a:t>
            </a:r>
            <a:r>
              <a:rPr lang="ru-RU" sz="1600" b="1" dirty="0" err="1" smtClean="0">
                <a:latin typeface="Montserrat" panose="00000500000000000000"/>
              </a:rPr>
              <a:t>сипаттамасы</a:t>
            </a:r>
            <a:endParaRPr lang="ru-RU" sz="1600" b="1" dirty="0" smtClean="0">
              <a:latin typeface="Montserrat" panose="00000500000000000000"/>
            </a:endParaRPr>
          </a:p>
          <a:p>
            <a:pPr algn="ctr"/>
            <a:endParaRPr lang="ru-RU" sz="1000" dirty="0"/>
          </a:p>
        </p:txBody>
      </p:sp>
      <p:sp>
        <p:nvSpPr>
          <p:cNvPr id="14" name="Google Shape;559;p11"/>
          <p:cNvSpPr/>
          <p:nvPr/>
        </p:nvSpPr>
        <p:spPr>
          <a:xfrm flipH="1">
            <a:off x="3562702" y="3105680"/>
            <a:ext cx="5140507" cy="49332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/>
              </a:rPr>
              <a:t>4. </a:t>
            </a:r>
            <a:r>
              <a:rPr lang="ru-RU" sz="1600" b="1" dirty="0" err="1" smtClean="0">
                <a:latin typeface="Montserrat" panose="00000500000000000000"/>
              </a:rPr>
              <a:t>Оқу-әдістемелік</a:t>
            </a:r>
            <a:r>
              <a:rPr lang="ru-RU" sz="1600" b="1" dirty="0" smtClean="0">
                <a:latin typeface="Montserrat" panose="00000500000000000000"/>
              </a:rPr>
              <a:t> </a:t>
            </a:r>
            <a:r>
              <a:rPr lang="ru-RU" sz="1600" b="1" dirty="0" err="1">
                <a:latin typeface="Montserrat" panose="00000500000000000000"/>
              </a:rPr>
              <a:t>жұмыс</a:t>
            </a:r>
            <a:endParaRPr lang="en-US" sz="1600" b="1" dirty="0">
              <a:latin typeface="Montserrat Black"/>
              <a:ea typeface="Poppins"/>
              <a:cs typeface="Poppins"/>
              <a:sym typeface="Poppins"/>
            </a:endParaRPr>
          </a:p>
        </p:txBody>
      </p:sp>
      <p:sp>
        <p:nvSpPr>
          <p:cNvPr id="15" name="Google Shape;559;p11"/>
          <p:cNvSpPr/>
          <p:nvPr/>
        </p:nvSpPr>
        <p:spPr>
          <a:xfrm flipH="1">
            <a:off x="3562704" y="2560404"/>
            <a:ext cx="5140508" cy="50447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3.Тәрбиеленушілер </a:t>
            </a:r>
            <a:r>
              <a:rPr lang="ru-RU" sz="1600" b="1" dirty="0" err="1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контингенті</a:t>
            </a:r>
            <a:endParaRPr lang="en-US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16" name="Google Shape;559;p11"/>
          <p:cNvSpPr/>
          <p:nvPr/>
        </p:nvSpPr>
        <p:spPr>
          <a:xfrm flipH="1">
            <a:off x="3562702" y="3683726"/>
            <a:ext cx="5158811" cy="43274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5.Оқу-материалдық </a:t>
            </a:r>
            <a:r>
              <a:rPr lang="ru-RU" sz="1600" b="1" dirty="0" err="1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активтер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17" name="Google Shape;559;p11"/>
          <p:cNvSpPr/>
          <p:nvPr/>
        </p:nvSpPr>
        <p:spPr>
          <a:xfrm flipH="1">
            <a:off x="3562704" y="1982357"/>
            <a:ext cx="5140508" cy="53724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2.Кадрлық </a:t>
            </a:r>
            <a:r>
              <a:rPr lang="ru-RU" sz="1600" b="1" dirty="0" err="1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құрам</a:t>
            </a:r>
            <a:endParaRPr lang="en-US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  <p:sp>
        <p:nvSpPr>
          <p:cNvPr id="18" name="Google Shape;559;p11"/>
          <p:cNvSpPr/>
          <p:nvPr/>
        </p:nvSpPr>
        <p:spPr>
          <a:xfrm flipH="1">
            <a:off x="3562700" y="4157266"/>
            <a:ext cx="5158811" cy="44727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/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6. </a:t>
            </a:r>
            <a:r>
              <a:rPr lang="ru-RU" sz="1600" b="1" dirty="0" err="1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Ақпараттық</a:t>
            </a:r>
            <a:r>
              <a:rPr lang="ru-RU" sz="1600" b="1" dirty="0" smtClean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 </a:t>
            </a:r>
            <a:r>
              <a:rPr lang="ru-RU" sz="1600" b="1" dirty="0">
                <a:latin typeface="Montserrat" panose="00000500000000000000" pitchFamily="2" charset="-52"/>
                <a:ea typeface="Poppins"/>
                <a:cs typeface="Poppins"/>
                <a:sym typeface="Poppins"/>
              </a:rPr>
              <a:t>ресурстар</a:t>
            </a:r>
            <a:endParaRPr lang="ru-RU" sz="1600" b="1" dirty="0">
              <a:latin typeface="Montserrat" panose="00000500000000000000" pitchFamily="2" charset="-52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/>
          <p:cNvSpPr/>
          <p:nvPr/>
        </p:nvSpPr>
        <p:spPr>
          <a:xfrm>
            <a:off x="3922055" y="1318527"/>
            <a:ext cx="4537494" cy="118514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сипаттама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>
            <a:stCxn id="7" idx="2"/>
          </p:cNvCxnSpPr>
          <p:nvPr/>
        </p:nvCxnSpPr>
        <p:spPr>
          <a:xfrm>
            <a:off x="6190802" y="2503671"/>
            <a:ext cx="40871" cy="18830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255765" y="3775104"/>
            <a:ext cx="784141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: скругленные углы 9"/>
          <p:cNvSpPr/>
          <p:nvPr/>
        </p:nvSpPr>
        <p:spPr>
          <a:xfrm>
            <a:off x="810126" y="4140678"/>
            <a:ext cx="3304673" cy="2131785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Заңды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тіркеу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тіркеу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анықтамасы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қызметті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хабарлама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(уведомление о начале деятельности)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/>
          <p:cNvSpPr/>
          <p:nvPr/>
        </p:nvSpPr>
        <p:spPr>
          <a:xfrm>
            <a:off x="4446005" y="4386753"/>
            <a:ext cx="3571336" cy="1086922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Басшыны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тағайындау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бұйрық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8163468" y="4140679"/>
            <a:ext cx="3571336" cy="1086922"/>
          </a:xfrm>
          <a:prstGeom prst="roundRect">
            <a:avLst/>
          </a:prstGeom>
          <a:solidFill>
            <a:schemeClr val="bg1"/>
          </a:solidFill>
          <a:ln>
            <a:noFill/>
            <a:prstDash val="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ұйымының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Жарғысы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255765" y="3775104"/>
            <a:ext cx="0" cy="365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097176" y="3775104"/>
            <a:ext cx="0" cy="365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51853" y="276370"/>
            <a:ext cx="20401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Montserrat" panose="00000500000000000000" pitchFamily="2" charset="-52"/>
              </a:rPr>
              <a:t>проект</a:t>
            </a:r>
            <a:endParaRPr lang="en-US" sz="1200" b="1" dirty="0">
              <a:latin typeface="Montserrat" panose="00000500000000000000" pitchFamily="2" charset="-52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50067" y="3544658"/>
            <a:ext cx="37491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28456" y="4567554"/>
            <a:ext cx="33819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022211" y="3115894"/>
            <a:ext cx="33819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11721" y="1950993"/>
            <a:ext cx="2616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Rectangle: Rounded Corners 1"/>
          <p:cNvSpPr/>
          <p:nvPr/>
        </p:nvSpPr>
        <p:spPr>
          <a:xfrm>
            <a:off x="1236951" y="4964098"/>
            <a:ext cx="3523989" cy="906750"/>
          </a:xfrm>
          <a:prstGeom prst="roundRect">
            <a:avLst>
              <a:gd name="adj" fmla="val 21133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 b="1" dirty="0">
              <a:latin typeface="Montserrat Light" panose="00000400000000000000"/>
            </a:endParaRPr>
          </a:p>
          <a:p>
            <a:pPr algn="ctr"/>
            <a:endParaRPr lang="ru-RU" sz="1050" b="1" dirty="0" smtClean="0">
              <a:solidFill>
                <a:schemeClr val="tx1"/>
              </a:solidFill>
              <a:latin typeface="Montserrat Light" panose="0000040000000000000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Біліктілік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27"/>
          <p:cNvSpPr/>
          <p:nvPr/>
        </p:nvSpPr>
        <p:spPr>
          <a:xfrm>
            <a:off x="1257335" y="1569862"/>
            <a:ext cx="3537687" cy="874790"/>
          </a:xfrm>
          <a:prstGeom prst="roundRect">
            <a:avLst>
              <a:gd name="adj" fmla="val 1102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latin typeface="Montserrat Light" panose="00000400000000000000" pitchFamily="2" charset="-5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84567" y="1970282"/>
            <a:ext cx="2841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Үлгілік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қағидаларға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сәйкестік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(№385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бұйрық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46"/>
          <p:cNvCxnSpPr/>
          <p:nvPr/>
        </p:nvCxnSpPr>
        <p:spPr>
          <a:xfrm>
            <a:off x="1018845" y="1948852"/>
            <a:ext cx="3366" cy="353549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Rectangle: Rounded Corners 27"/>
          <p:cNvSpPr/>
          <p:nvPr/>
        </p:nvSpPr>
        <p:spPr>
          <a:xfrm>
            <a:off x="1255754" y="3872767"/>
            <a:ext cx="3539268" cy="1035067"/>
          </a:xfrm>
          <a:prstGeom prst="roundRect">
            <a:avLst>
              <a:gd name="adj" fmla="val 1102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latin typeface="Montserrat Light" panose="00000400000000000000" pitchFamily="2" charset="-5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257335" y="4413392"/>
            <a:ext cx="3416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Штаттық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сапалық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27"/>
          <p:cNvSpPr/>
          <p:nvPr/>
        </p:nvSpPr>
        <p:spPr>
          <a:xfrm>
            <a:off x="1236951" y="2566433"/>
            <a:ext cx="3558071" cy="1297498"/>
          </a:xfrm>
          <a:prstGeom prst="roundRect">
            <a:avLst>
              <a:gd name="adj" fmla="val 1102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 dirty="0" smtClean="0">
              <a:solidFill>
                <a:schemeClr val="tx1"/>
              </a:solidFill>
              <a:latin typeface="Montserrat Light" panose="00000400000000000000" pitchFamily="2" charset="-52"/>
            </a:endParaRPr>
          </a:p>
          <a:p>
            <a:pPr algn="ctr"/>
            <a:endParaRPr lang="ru-RU" sz="1050" dirty="0">
              <a:solidFill>
                <a:schemeClr val="tx1"/>
              </a:solidFill>
              <a:latin typeface="Montserrat Light" panose="00000400000000000000" pitchFamily="2" charset="-52"/>
            </a:endParaRPr>
          </a:p>
          <a:p>
            <a:pPr algn="ctr"/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Педагогтердің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диплом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көшірмелері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курс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сертификаттары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" name="Graphic 12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657168" y="1622691"/>
            <a:ext cx="338199" cy="338199"/>
          </a:xfrm>
          <a:prstGeom prst="rect">
            <a:avLst/>
          </a:prstGeom>
        </p:spPr>
      </p:pic>
      <p:pic>
        <p:nvPicPr>
          <p:cNvPr id="103" name="Graphic 12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649168" y="2653209"/>
            <a:ext cx="424860" cy="348498"/>
          </a:xfrm>
          <a:prstGeom prst="rect">
            <a:avLst/>
          </a:prstGeom>
        </p:spPr>
      </p:pic>
      <p:pic>
        <p:nvPicPr>
          <p:cNvPr id="104" name="Graphic 12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657168" y="3909876"/>
            <a:ext cx="496037" cy="393052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-138558" y="197023"/>
            <a:ext cx="4231163" cy="95410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solidFill>
                <a:srgbClr val="15608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tserrat" panose="00000500000000000000" pitchFamily="2" charset="-52"/>
            </a:endParaRPr>
          </a:p>
          <a:p>
            <a:pPr algn="ctr"/>
            <a:r>
              <a:rPr lang="ru-RU" sz="2800" b="1" dirty="0" smtClean="0">
                <a:solidFill>
                  <a:srgbClr val="15608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 Light" panose="00000400000000000000"/>
              </a:rPr>
              <a:t>Кадрлық </a:t>
            </a:r>
            <a:r>
              <a:rPr lang="ru-RU" sz="2800" b="1" dirty="0" err="1" smtClean="0">
                <a:solidFill>
                  <a:srgbClr val="15608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 Light" panose="00000400000000000000"/>
              </a:rPr>
              <a:t>құрам</a:t>
            </a:r>
            <a:endParaRPr lang="en-US" sz="2800" b="1" dirty="0">
              <a:solidFill>
                <a:srgbClr val="15608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tserrat" panose="00000500000000000000" pitchFamily="2" charset="-52"/>
              <a:cs typeface="Sora SemiBold" pitchFamily="2" charset="0"/>
            </a:endParaRPr>
          </a:p>
        </p:txBody>
      </p:sp>
      <p:cxnSp>
        <p:nvCxnSpPr>
          <p:cNvPr id="116" name="Прямая соединительная линия 115"/>
          <p:cNvCxnSpPr/>
          <p:nvPr/>
        </p:nvCxnSpPr>
        <p:spPr>
          <a:xfrm>
            <a:off x="1011721" y="5484345"/>
            <a:ext cx="21098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7" name="Рисунок 116" descr="Изображение выглядит как графическая вставка, Графика, мультфильм, дизайн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8" y="3115894"/>
            <a:ext cx="976080" cy="719102"/>
          </a:xfrm>
          <a:prstGeom prst="rect">
            <a:avLst/>
          </a:prstGeom>
        </p:spPr>
      </p:pic>
      <p:pic>
        <p:nvPicPr>
          <p:cNvPr id="118" name="Рисунок 1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237" y="4997096"/>
            <a:ext cx="453225" cy="36442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313827" y="856240"/>
            <a:ext cx="3352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err="1">
                <a:solidFill>
                  <a:srgbClr val="15608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Тәрбиеленушілер</a:t>
            </a:r>
            <a:r>
              <a:rPr lang="ru-RU" altLang="ru-RU" b="1" dirty="0">
                <a:solidFill>
                  <a:srgbClr val="15608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15608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контингенті</a:t>
            </a:r>
            <a:endParaRPr lang="ru-RU" altLang="ru-RU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6596109" y="1765392"/>
          <a:ext cx="4589755" cy="3942949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114300">
                    <a:schemeClr val="tx1"/>
                  </a:innerShdw>
                </a:effectLst>
                <a:tableStyleId>{5C22544A-7EE6-4342-B048-85BDC9FD1C3A}</a:tableStyleId>
              </a:tblPr>
              <a:tblGrid>
                <a:gridCol w="4589755"/>
              </a:tblGrid>
              <a:tr h="144330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Жас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топтарын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талапқа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қалыптастыру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5808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МДТО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үлгілік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бағдарламасын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толық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игеру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4415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Құжаттар: топ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тізімдері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қабылдау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шығару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бұйрықтары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64667" y="1320860"/>
          <a:ext cx="4936251" cy="5441440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114300">
                    <a:schemeClr val="tx1"/>
                  </a:innerShdw>
                </a:effectLst>
                <a:tableStyleId>{5C22544A-7EE6-4342-B048-85BDC9FD1C3A}</a:tableStyleId>
              </a:tblPr>
              <a:tblGrid>
                <a:gridCol w="4936251"/>
              </a:tblGrid>
              <a:tr h="39753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Мемлекеттік стандарт (№348)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2939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Үлгілік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оқу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жоспары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(№557)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69698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Үлгілік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бағдарламасы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(№422)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69698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Перспективалық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effectLst/>
                          <a:latin typeface="Montserrat Light" panose="0000040000000000000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жоспарлар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75252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Циклограмма/ 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вариативтік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бөлім</a:t>
                      </a:r>
                      <a:endParaRPr lang="ru-RU" sz="18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Montserrat Light" panose="0000040000000000000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9910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Инклюзивті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білім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беру/ ЕБҚ 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82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Жылдық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жоспар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балабақшаның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792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Мектеппен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сабақтастық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930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Біртұтас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тәрбие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жоспары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6896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Күн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тәртібі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4490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• ҰІӘ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 </a:t>
                      </a:r>
                      <a:r>
                        <a:rPr lang="ru-RU" sz="1600" baseline="0" dirty="0" err="1" smtClean="0">
                          <a:solidFill>
                            <a:schemeClr val="tx1"/>
                          </a:solidFill>
                          <a:latin typeface="Montserrat Light" panose="00000400000000000000"/>
                        </a:rPr>
                        <a:t>кесте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Montserrat Light" panose="0000040000000000000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-724231" y="-506125"/>
            <a:ext cx="566909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b="1" dirty="0" smtClean="0">
              <a:solidFill>
                <a:srgbClr val="156082"/>
              </a:solidFill>
              <a:latin typeface="Montserrat" panose="00000500000000000000" pitchFamily="2" charset="-52"/>
              <a:ea typeface="Times New Roman" panose="02020603050405020304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b="1" dirty="0">
              <a:solidFill>
                <a:srgbClr val="156082"/>
              </a:solidFill>
              <a:latin typeface="Montserrat" panose="00000500000000000000" pitchFamily="2" charset="-52"/>
              <a:ea typeface="Times New Roman" panose="02020603050405020304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b="1" dirty="0" smtClean="0">
              <a:solidFill>
                <a:srgbClr val="156082"/>
              </a:solidFill>
              <a:latin typeface="Montserrat" panose="00000500000000000000" pitchFamily="2" charset="-52"/>
              <a:ea typeface="Times New Roman" panose="02020603050405020304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156082"/>
                </a:solidFill>
                <a:latin typeface="Montserrat" panose="00000500000000000000" pitchFamily="2" charset="-52"/>
                <a:ea typeface="Times New Roman" panose="02020603050405020304" pitchFamily="18" charset="0"/>
              </a:rPr>
              <a:t>   </a:t>
            </a:r>
            <a:r>
              <a:rPr lang="ru-RU" altLang="ru-RU" sz="2800" b="1" dirty="0" err="1">
                <a:latin typeface="Montserrat Black"/>
                <a:ea typeface="Times New Roman" panose="02020603050405020304" pitchFamily="18" charset="0"/>
              </a:rPr>
              <a:t>Оқу-әдістемелік</a:t>
            </a:r>
            <a:r>
              <a:rPr lang="ru-RU" altLang="ru-RU" sz="2800" b="1" dirty="0">
                <a:latin typeface="Montserrat Black"/>
                <a:ea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latin typeface="Montserrat Black"/>
                <a:ea typeface="Times New Roman" panose="02020603050405020304" pitchFamily="18" charset="0"/>
              </a:rPr>
              <a:t>жұмыс</a:t>
            </a:r>
            <a:endParaRPr kumimoji="0" lang="ru-RU" altLang="ru-RU" sz="2800" b="1" i="0" u="none" strike="noStrike" cap="none" normalizeH="0" baseline="0" dirty="0">
              <a:ln>
                <a:noFill/>
              </a:ln>
              <a:effectLst/>
              <a:latin typeface="Montserrat Black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06149" y="899007"/>
            <a:ext cx="549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Montserrat Light" panose="00000400000000000000"/>
              </a:rPr>
              <a:t>Оқу-материалдық</a:t>
            </a:r>
            <a:r>
              <a:rPr lang="ru-RU" sz="2800" b="1" dirty="0">
                <a:latin typeface="Montserrat Light" panose="00000400000000000000"/>
              </a:rPr>
              <a:t> </a:t>
            </a:r>
            <a:r>
              <a:rPr lang="ru-RU" sz="2800" b="1" dirty="0" err="1">
                <a:latin typeface="Montserrat Light" panose="00000400000000000000"/>
              </a:rPr>
              <a:t>активтер</a:t>
            </a:r>
            <a:r>
              <a:rPr lang="ru-RU" sz="2800" b="1" dirty="0">
                <a:latin typeface="Montserrat Light" panose="00000400000000000000"/>
              </a:rPr>
              <a:t>:</a:t>
            </a:r>
            <a:endParaRPr lang="en-US" sz="2800" b="1" dirty="0">
              <a:latin typeface="Montserrat Light" panose="00000400000000000000"/>
            </a:endParaRPr>
          </a:p>
        </p:txBody>
      </p:sp>
      <p:sp>
        <p:nvSpPr>
          <p:cNvPr id="5" name="Прямоугольник: скругленные углы 9"/>
          <p:cNvSpPr/>
          <p:nvPr/>
        </p:nvSpPr>
        <p:spPr>
          <a:xfrm>
            <a:off x="6899103" y="1727819"/>
            <a:ext cx="2820308" cy="622171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Жиһаз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жабдықтар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9"/>
          <p:cNvSpPr/>
          <p:nvPr/>
        </p:nvSpPr>
        <p:spPr>
          <a:xfrm>
            <a:off x="6899103" y="2573967"/>
            <a:ext cx="2820308" cy="68585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Түгендеу тізімі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9"/>
          <p:cNvSpPr/>
          <p:nvPr/>
        </p:nvSpPr>
        <p:spPr>
          <a:xfrm>
            <a:off x="6899103" y="3483801"/>
            <a:ext cx="2820308" cy="64247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4-қосымша кестесі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70300" y="468767"/>
            <a:ext cx="54950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latin typeface="Montserrat Light" panose="00000400000000000000"/>
              </a:rPr>
              <a:t>Ақпараттық</a:t>
            </a:r>
            <a:r>
              <a:rPr lang="ru-RU" sz="2800" b="1" dirty="0" smtClean="0">
                <a:latin typeface="Montserrat Light" panose="00000400000000000000"/>
              </a:rPr>
              <a:t> </a:t>
            </a:r>
            <a:r>
              <a:rPr lang="ru-RU" sz="2800" b="1" dirty="0" err="1" smtClean="0">
                <a:latin typeface="Montserrat Light" panose="00000400000000000000"/>
              </a:rPr>
              <a:t>ресурстар</a:t>
            </a:r>
            <a:r>
              <a:rPr lang="ru-RU" sz="2800" b="1" dirty="0" smtClean="0">
                <a:latin typeface="Montserrat Light" panose="00000400000000000000"/>
              </a:rPr>
              <a:t> </a:t>
            </a:r>
            <a:r>
              <a:rPr lang="ru-RU" sz="2800" b="1" dirty="0" err="1" smtClean="0">
                <a:latin typeface="Montserrat Light" panose="00000400000000000000"/>
              </a:rPr>
              <a:t>және</a:t>
            </a:r>
            <a:r>
              <a:rPr lang="ru-RU" sz="2800" b="1" dirty="0" smtClean="0">
                <a:latin typeface="Montserrat Light" panose="00000400000000000000"/>
              </a:rPr>
              <a:t> </a:t>
            </a:r>
            <a:r>
              <a:rPr lang="ru-RU" sz="2800" b="1" dirty="0" err="1" smtClean="0">
                <a:latin typeface="Montserrat Light" panose="00000400000000000000"/>
              </a:rPr>
              <a:t>кітапхана</a:t>
            </a:r>
            <a:r>
              <a:rPr lang="ru-RU" sz="2800" b="1" dirty="0" smtClean="0">
                <a:latin typeface="Montserrat Light" panose="00000400000000000000"/>
              </a:rPr>
              <a:t>:</a:t>
            </a:r>
            <a:endParaRPr lang="en-US" sz="2800" b="1" dirty="0">
              <a:latin typeface="Montserrat Light" panose="00000400000000000000"/>
            </a:endParaRPr>
          </a:p>
        </p:txBody>
      </p:sp>
      <p:sp>
        <p:nvSpPr>
          <p:cNvPr id="11" name="Прямоугольник: скругленные углы 9"/>
          <p:cNvSpPr/>
          <p:nvPr/>
        </p:nvSpPr>
        <p:spPr>
          <a:xfrm>
            <a:off x="140990" y="1789681"/>
            <a:ext cx="4780633" cy="82801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Montserrat Light" panose="00000400000000000000"/>
              </a:rPr>
              <a:t>Оқу-әдістемелік</a:t>
            </a:r>
            <a:r>
              <a:rPr lang="ru-RU" sz="2000" dirty="0">
                <a:solidFill>
                  <a:schemeClr val="tx1"/>
                </a:solidFill>
                <a:latin typeface="Montserrat Light" panose="0000040000000000000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Montserrat Light" panose="00000400000000000000"/>
              </a:rPr>
              <a:t>кешендер</a:t>
            </a:r>
            <a:endParaRPr lang="ru-RU" sz="2000" dirty="0">
              <a:solidFill>
                <a:schemeClr val="tx1"/>
              </a:solidFill>
              <a:latin typeface="Montserrat Light" panose="00000400000000000000"/>
            </a:endParaRPr>
          </a:p>
          <a:p>
            <a:pPr algn="ctr"/>
            <a:r>
              <a:rPr lang="ru-RU" sz="2000" dirty="0" err="1">
                <a:solidFill>
                  <a:schemeClr val="tx1"/>
                </a:solidFill>
                <a:latin typeface="Montserrat Light" panose="00000400000000000000"/>
              </a:rPr>
              <a:t>Кітапхана</a:t>
            </a:r>
            <a:r>
              <a:rPr lang="ru-RU" sz="2000" dirty="0">
                <a:solidFill>
                  <a:schemeClr val="tx1"/>
                </a:solidFill>
                <a:latin typeface="Montserrat Light" panose="0000040000000000000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Montserrat Light" panose="00000400000000000000"/>
              </a:rPr>
              <a:t>қоры</a:t>
            </a:r>
            <a:r>
              <a:rPr lang="ru-RU" sz="2000" dirty="0">
                <a:solidFill>
                  <a:schemeClr val="tx1"/>
                </a:solidFill>
                <a:latin typeface="Montserrat Light" panose="00000400000000000000"/>
              </a:rPr>
              <a:t> (</a:t>
            </a:r>
            <a:r>
              <a:rPr lang="ru-RU" sz="2000" dirty="0" smtClean="0">
                <a:solidFill>
                  <a:schemeClr val="tx1"/>
                </a:solidFill>
                <a:latin typeface="Montserrat Light" panose="00000400000000000000"/>
              </a:rPr>
              <a:t>5-қосымша</a:t>
            </a:r>
            <a:r>
              <a:rPr lang="ru-RU" sz="2000" dirty="0" smtClean="0">
                <a:solidFill>
                  <a:schemeClr val="tx1"/>
                </a:solidFill>
              </a:rPr>
              <a:t>)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8575" y="1253597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err="1" smtClean="0">
                <a:solidFill>
                  <a:srgbClr val="156082"/>
                </a:solidFill>
                <a:latin typeface="Montserrat" panose="00000500000000000000" pitchFamily="2" charset="-52"/>
                <a:cs typeface="Sora SemiBold" pitchFamily="2" charset="0"/>
              </a:rPr>
              <a:t>Тәрбиеленушілердің</a:t>
            </a:r>
            <a:r>
              <a:rPr lang="ru-RU" sz="1600" b="1" dirty="0" smtClean="0">
                <a:solidFill>
                  <a:srgbClr val="156082"/>
                </a:solidFill>
                <a:latin typeface="Montserrat" panose="00000500000000000000" pitchFamily="2" charset="-52"/>
                <a:cs typeface="Sora SemiBold" pitchFamily="2" charset="0"/>
              </a:rPr>
              <a:t> </a:t>
            </a:r>
            <a:r>
              <a:rPr lang="ru-RU" sz="1600" b="1" dirty="0">
                <a:solidFill>
                  <a:srgbClr val="156082"/>
                </a:solidFill>
                <a:latin typeface="Montserrat" panose="00000500000000000000" pitchFamily="2" charset="-52"/>
                <a:cs typeface="Sora SemiBold" pitchFamily="2" charset="0"/>
              </a:rPr>
              <a:t>білімін бағалау:</a:t>
            </a:r>
            <a:endParaRPr lang="en-US" sz="1600" b="1" dirty="0">
              <a:solidFill>
                <a:srgbClr val="156082"/>
              </a:solidFill>
              <a:latin typeface="Montserrat" panose="00000500000000000000" pitchFamily="2" charset="-52"/>
              <a:cs typeface="Sora SemiBold" pitchFamily="2" charset="0"/>
            </a:endParaRPr>
          </a:p>
        </p:txBody>
      </p:sp>
      <p:sp>
        <p:nvSpPr>
          <p:cNvPr id="5" name="Rectangle: Rounded Corners 31"/>
          <p:cNvSpPr/>
          <p:nvPr/>
        </p:nvSpPr>
        <p:spPr>
          <a:xfrm>
            <a:off x="5928716" y="1752401"/>
            <a:ext cx="2958860" cy="49269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Бастапқы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40"/>
          <p:cNvSpPr/>
          <p:nvPr/>
        </p:nvSpPr>
        <p:spPr>
          <a:xfrm>
            <a:off x="6023606" y="2470827"/>
            <a:ext cx="2863970" cy="37137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Аралық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endParaRPr lang="en-ID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559;p11"/>
          <p:cNvSpPr/>
          <p:nvPr/>
        </p:nvSpPr>
        <p:spPr>
          <a:xfrm flipH="1">
            <a:off x="6023605" y="2945714"/>
            <a:ext cx="2863967" cy="46542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</a:t>
            </a:r>
            <a:endParaRPr lang="en-US" sz="1000" b="1" i="0" u="none" strike="noStrike" cap="none" dirty="0">
              <a:latin typeface="Times New Roman" panose="02020603050405020304" pitchFamily="18" charset="0"/>
              <a:ea typeface="Poppins"/>
              <a:cs typeface="Times New Roman" panose="02020603050405020304" pitchFamily="18" charset="0"/>
              <a:sym typeface="Poppins"/>
            </a:endParaRPr>
          </a:p>
        </p:txBody>
      </p:sp>
      <p:pic>
        <p:nvPicPr>
          <p:cNvPr id="8" name="Рисунок 7" descr="Изображение выглядит как графическая вставка, Графика, мультфильм, дизайн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74" y="874357"/>
            <a:ext cx="567802" cy="401927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6229453" y="4167607"/>
            <a:ext cx="26581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Сауалнамалар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формат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0" y="3514660"/>
            <a:ext cx="2976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Жеке даму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картасы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9"/>
          <p:cNvSpPr/>
          <p:nvPr/>
        </p:nvSpPr>
        <p:spPr>
          <a:xfrm>
            <a:off x="787101" y="1513206"/>
            <a:ext cx="3086156" cy="106693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err="1">
                <a:solidFill>
                  <a:schemeClr val="tx1"/>
                </a:solidFill>
                <a:latin typeface="Montserrat" panose="00000500000000000000" pitchFamily="2" charset="-52"/>
              </a:rPr>
              <a:t>Үлгілі</a:t>
            </a:r>
            <a:r>
              <a:rPr lang="ru-RU" sz="1400" b="1" dirty="0">
                <a:solidFill>
                  <a:schemeClr val="tx1"/>
                </a:solidFill>
                <a:latin typeface="Montserrat" panose="00000500000000000000" pitchFamily="2" charset="-52"/>
              </a:rPr>
              <a:t> – 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5</a:t>
            </a:r>
            <a:endParaRPr lang="ru-RU" sz="1400" b="1" dirty="0" smtClean="0">
              <a:solidFill>
                <a:schemeClr val="tx1"/>
              </a:solidFill>
              <a:latin typeface="Montserrat" panose="00000500000000000000" pitchFamily="2" charset="-52"/>
            </a:endParaRP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Montserrat" panose="00000500000000000000" pitchFamily="2" charset="-52"/>
              </a:rPr>
              <a:t>Жақсы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Montserrat" panose="00000500000000000000" pitchFamily="2" charset="-52"/>
              </a:rPr>
              <a:t>– 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4</a:t>
            </a:r>
            <a:endParaRPr lang="ru-RU" sz="1400" b="1" dirty="0" smtClean="0">
              <a:solidFill>
                <a:schemeClr val="tx1"/>
              </a:solidFill>
              <a:latin typeface="Montserrat" panose="00000500000000000000" pitchFamily="2" charset="-52"/>
            </a:endParaRP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Montserrat" panose="00000500000000000000" pitchFamily="2" charset="-52"/>
              </a:rPr>
              <a:t>Жақсартуды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Montserrat" panose="00000500000000000000" pitchFamily="2" charset="-52"/>
              </a:rPr>
              <a:t>қажет</a:t>
            </a:r>
            <a:r>
              <a:rPr lang="ru-RU" sz="1400" b="1" dirty="0">
                <a:solidFill>
                  <a:schemeClr val="tx1"/>
                </a:solidFill>
                <a:latin typeface="Montserrat" panose="00000500000000000000" pitchFamily="2" charset="-52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Montserrat" panose="00000500000000000000" pitchFamily="2" charset="-52"/>
              </a:rPr>
              <a:t>етеді</a:t>
            </a:r>
            <a:r>
              <a:rPr lang="ru-RU" sz="1400" b="1" dirty="0">
                <a:solidFill>
                  <a:schemeClr val="tx1"/>
                </a:solidFill>
                <a:latin typeface="Montserrat" panose="00000500000000000000" pitchFamily="2" charset="-52"/>
              </a:rPr>
              <a:t> – 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3</a:t>
            </a:r>
            <a:endParaRPr lang="ru-RU" sz="1400" b="1" dirty="0" smtClean="0">
              <a:solidFill>
                <a:schemeClr val="tx1"/>
              </a:solidFill>
              <a:latin typeface="Montserrat" panose="00000500000000000000" pitchFamily="2" charset="-52"/>
            </a:endParaRP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Montserrat" panose="00000500000000000000" pitchFamily="2" charset="-52"/>
              </a:rPr>
              <a:t>Төмен</a:t>
            </a:r>
            <a:r>
              <a:rPr lang="ru-RU" sz="1400" b="1" dirty="0" smtClean="0">
                <a:solidFill>
                  <a:schemeClr val="tx1"/>
                </a:solidFill>
                <a:latin typeface="Montserrat" panose="00000500000000000000" pitchFamily="2" charset="-52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Montserrat" panose="00000500000000000000" pitchFamily="2" charset="-52"/>
              </a:rPr>
              <a:t>– 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Google Shape;559;p11"/>
          <p:cNvSpPr/>
          <p:nvPr/>
        </p:nvSpPr>
        <p:spPr>
          <a:xfrm flipH="1">
            <a:off x="311972" y="2580141"/>
            <a:ext cx="4403462" cy="146135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50800" algn="ctr" rotWithShape="0">
              <a:srgbClr val="000000">
                <a:alpha val="43137"/>
              </a:srgbClr>
            </a:outerShdw>
            <a:softEdge rad="0"/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ru-RU" sz="1200" b="1" dirty="0">
                <a:solidFill>
                  <a:srgbClr val="FFC00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⚠️</a:t>
            </a:r>
            <a:r>
              <a:rPr lang="ru-RU" sz="1200" b="1" dirty="0">
                <a:latin typeface="Montserrat" panose="00000500000000000000" pitchFamily="2" charset="-52"/>
                <a:cs typeface="Arial" panose="020B0604020202020204" pitchFamily="34" charset="0"/>
              </a:rPr>
              <a:t> Мемлекеттік </a:t>
            </a:r>
            <a:r>
              <a:rPr lang="ru-RU" sz="1200" b="1" dirty="0" err="1">
                <a:latin typeface="Montserrat" panose="00000500000000000000" pitchFamily="2" charset="-52"/>
                <a:cs typeface="Arial" panose="020B0604020202020204" pitchFamily="34" charset="0"/>
              </a:rPr>
              <a:t>стандарттар</a:t>
            </a:r>
            <a:r>
              <a:rPr lang="ru-RU" sz="1200" b="1" dirty="0"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sz="1200" b="1" dirty="0" err="1">
                <a:latin typeface="Montserrat" panose="00000500000000000000" pitchFamily="2" charset="-52"/>
                <a:cs typeface="Arial" panose="020B0604020202020204" pitchFamily="34" charset="0"/>
              </a:rPr>
              <a:t>сақталмаса,қорытынды</a:t>
            </a:r>
            <a:r>
              <a:rPr lang="ru-RU" sz="1200" b="1" dirty="0">
                <a:latin typeface="Montserrat" panose="00000500000000000000" pitchFamily="2" charset="-52"/>
                <a:cs typeface="Arial" panose="020B0604020202020204" pitchFamily="34" charset="0"/>
              </a:rPr>
              <a:t> балл 50%-</a:t>
            </a:r>
            <a:r>
              <a:rPr lang="ru-RU" sz="1200" b="1" dirty="0" err="1">
                <a:latin typeface="Montserrat" panose="00000500000000000000" pitchFamily="2" charset="-52"/>
                <a:cs typeface="Arial" panose="020B0604020202020204" pitchFamily="34" charset="0"/>
              </a:rPr>
              <a:t>ға</a:t>
            </a:r>
            <a:r>
              <a:rPr lang="ru-RU" sz="1200" b="1" dirty="0"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sz="1200" b="1" dirty="0" err="1">
                <a:latin typeface="Montserrat" panose="00000500000000000000" pitchFamily="2" charset="-52"/>
                <a:cs typeface="Arial" panose="020B0604020202020204" pitchFamily="34" charset="0"/>
              </a:rPr>
              <a:t>төмендетіледі</a:t>
            </a:r>
            <a:endParaRPr lang="ru-RU" sz="1200" b="1" dirty="0"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909040" y="601152"/>
            <a:ext cx="6478438" cy="654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300"/>
              </a:spcAft>
            </a:pPr>
            <a:endParaRPr lang="en-US" sz="1600" b="1" dirty="0">
              <a:solidFill>
                <a:srgbClr val="1B698C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ctr">
              <a:spcAft>
                <a:spcPts val="300"/>
              </a:spcAft>
            </a:pPr>
            <a:r>
              <a:rPr lang="ru-RU" b="1" dirty="0">
                <a:latin typeface="Montserrat" panose="00000500000000000000"/>
              </a:rPr>
              <a:t>Бағалау </a:t>
            </a:r>
            <a:r>
              <a:rPr lang="ru-RU" b="1" dirty="0" err="1" smtClean="0">
                <a:latin typeface="Montserrat" panose="00000500000000000000"/>
              </a:rPr>
              <a:t>шкаласы</a:t>
            </a:r>
            <a:r>
              <a:rPr lang="ru-RU" b="1" dirty="0" smtClean="0">
                <a:solidFill>
                  <a:srgbClr val="1B698C"/>
                </a:solidFill>
                <a:latin typeface="Montserrat" panose="00000500000000000000"/>
                <a:cs typeface="Arial" panose="020B0604020202020204" pitchFamily="34" charset="0"/>
              </a:rPr>
              <a:t> </a:t>
            </a:r>
            <a:endParaRPr lang="en-US" b="1" dirty="0">
              <a:solidFill>
                <a:srgbClr val="1B698C"/>
              </a:solidFill>
              <a:latin typeface="Montserrat" panose="0000050000000000000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483" t="-1782" r="-32696" b="412"/>
          <a:stretch>
            <a:fillRect/>
          </a:stretch>
        </p:blipFill>
        <p:spPr>
          <a:xfrm>
            <a:off x="5103129" y="928164"/>
            <a:ext cx="6603085" cy="4948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51853" y="276370"/>
            <a:ext cx="20401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Montserrat" panose="00000500000000000000" pitchFamily="2" charset="-52"/>
              </a:rPr>
              <a:t>проект</a:t>
            </a:r>
            <a:endParaRPr lang="en-US" sz="1200" b="1" dirty="0">
              <a:latin typeface="Montserrat" panose="00000500000000000000" pitchFamily="2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7918" y="1181819"/>
            <a:ext cx="7056408" cy="410617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4212" y="802257"/>
            <a:ext cx="8001000" cy="586596"/>
          </a:xfrm>
        </p:spPr>
        <p:txBody>
          <a:bodyPr>
            <a:noAutofit/>
          </a:bodyPr>
          <a:lstStyle/>
          <a:p>
            <a:br>
              <a:rPr lang="ru-RU" sz="1800" b="1" dirty="0" smtClean="0"/>
            </a:br>
            <a:br>
              <a:rPr lang="ru-RU" sz="1800" b="1" dirty="0"/>
            </a:br>
            <a:br>
              <a:rPr lang="ru-RU" sz="1800" b="1" dirty="0" smtClean="0"/>
            </a:br>
            <a:br>
              <a:rPr lang="ru-RU" sz="1800" b="1" dirty="0"/>
            </a:br>
            <a:br>
              <a:rPr lang="ru-RU" sz="1800" b="1" dirty="0" smtClean="0"/>
            </a:br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Сауалнама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құру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:</a:t>
            </a:r>
            <a:br>
              <a:rPr lang="ru-RU" sz="1600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</a:b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Алдын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ала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құрылған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en-US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Telegram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арнасына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кіреміз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.</a:t>
            </a:r>
            <a:br>
              <a:rPr lang="ru-RU" sz="1600" dirty="0">
                <a:latin typeface="Montserrat Light" panose="00000400000000000000"/>
              </a:rPr>
            </a:br>
            <a:endParaRPr lang="en-US" sz="1600" dirty="0">
              <a:latin typeface="Montserrat Light" panose="0000040000000000000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31984" y="5391509"/>
            <a:ext cx="5653027" cy="399691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51853" y="276370"/>
            <a:ext cx="20401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Montserrat" panose="00000500000000000000" pitchFamily="2" charset="-52"/>
              </a:rPr>
              <a:t>проект</a:t>
            </a:r>
            <a:endParaRPr lang="en-US" sz="1200" b="1" dirty="0">
              <a:latin typeface="Montserrat" panose="00000500000000000000" pitchFamily="2" charset="-52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14068" y="120770"/>
            <a:ext cx="8271144" cy="560717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2. </a:t>
            </a:r>
            <a:r>
              <a:rPr lang="ru-RU" sz="1600" b="1" dirty="0" err="1" smtClean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Көрсетілген</a:t>
            </a:r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белгішені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басып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, «Сауалнама»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тармағын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таңдаймыз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.</a:t>
            </a:r>
            <a:endParaRPr lang="en-US" sz="1600" dirty="0">
              <a:latin typeface="Montserrat Light" panose="0000040000000000000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14068" y="3795621"/>
            <a:ext cx="7573992" cy="319179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Montserrat Black"/>
              </a:rPr>
              <a:t>3. </a:t>
            </a:r>
            <a:r>
              <a:rPr lang="ru-RU" sz="1600" b="1" dirty="0" err="1" smtClean="0">
                <a:solidFill>
                  <a:schemeClr val="tx1"/>
                </a:solidFill>
                <a:latin typeface="Montserrat Black"/>
              </a:rPr>
              <a:t>Сұрақты</a:t>
            </a:r>
            <a:r>
              <a:rPr lang="ru-RU" sz="1600" b="1" dirty="0" smtClean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Montserrat Black"/>
              </a:rPr>
              <a:t>және</a:t>
            </a:r>
            <a:r>
              <a:rPr lang="ru-RU" sz="1600" b="1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Montserrat Black"/>
              </a:rPr>
              <a:t>жауап</a:t>
            </a:r>
            <a:r>
              <a:rPr lang="ru-RU" sz="1600" b="1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Montserrat Black"/>
              </a:rPr>
              <a:t>нұсқаларын</a:t>
            </a:r>
            <a:r>
              <a:rPr lang="ru-RU" sz="1600" b="1" dirty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Montserrat Black"/>
              </a:rPr>
              <a:t>енгіземіз</a:t>
            </a:r>
            <a:r>
              <a:rPr lang="ru-RU" sz="1600" b="1" dirty="0">
                <a:solidFill>
                  <a:schemeClr val="tx1"/>
                </a:solidFill>
                <a:latin typeface="Montserrat Black"/>
              </a:rPr>
              <a:t>.</a:t>
            </a:r>
            <a:endParaRPr lang="en-US" sz="1600" b="1" dirty="0">
              <a:solidFill>
                <a:schemeClr val="tx1"/>
              </a:solidFill>
              <a:latin typeface="Montserrat Black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83" y="752654"/>
            <a:ext cx="5940425" cy="2971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057" y="3859209"/>
            <a:ext cx="5938019" cy="2834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51853" y="276370"/>
            <a:ext cx="20401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Montserrat" panose="00000500000000000000" pitchFamily="2" charset="-52"/>
              </a:rPr>
              <a:t>проект</a:t>
            </a:r>
            <a:endParaRPr lang="en-US" sz="1200" b="1" dirty="0">
              <a:latin typeface="Montserrat" panose="00000500000000000000" pitchFamily="2" charset="-52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14068" y="120770"/>
            <a:ext cx="8271144" cy="560717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4.Анонимді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дауыс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беруді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алып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тастап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, «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Құру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»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батырмасын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 </a:t>
            </a:r>
            <a:r>
              <a:rPr lang="ru-RU" sz="1600" b="1" dirty="0" err="1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басамыз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  <a:latin typeface="Montserrat Light" panose="00000400000000000000"/>
              </a:rPr>
              <a:t>.</a:t>
            </a:r>
            <a:endParaRPr lang="en-US" sz="1600" dirty="0">
              <a:latin typeface="Montserrat Light" panose="0000040000000000000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14068" y="3795621"/>
            <a:ext cx="7573992" cy="319179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Montserrat Black"/>
              </a:rPr>
              <a:t>5. </a:t>
            </a:r>
            <a:r>
              <a:rPr lang="ru-RU" sz="1600" b="1" dirty="0" err="1" smtClean="0">
                <a:solidFill>
                  <a:schemeClr val="tx1"/>
                </a:solidFill>
                <a:latin typeface="Montserrat Black"/>
              </a:rPr>
              <a:t>Қорытынды</a:t>
            </a:r>
            <a:r>
              <a:rPr lang="ru-RU" sz="1600" b="1" dirty="0" smtClean="0">
                <a:solidFill>
                  <a:schemeClr val="tx1"/>
                </a:solidFill>
                <a:latin typeface="Montserrat Black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Montserrat Black"/>
              </a:rPr>
              <a:t>нәтиже</a:t>
            </a:r>
            <a:r>
              <a:rPr lang="ru-RU" sz="1600" b="1" dirty="0">
                <a:solidFill>
                  <a:schemeClr val="tx1"/>
                </a:solidFill>
                <a:latin typeface="Montserrat Black"/>
              </a:rPr>
              <a:t>.</a:t>
            </a:r>
            <a:endParaRPr lang="en-US" sz="1600" b="1" dirty="0">
              <a:solidFill>
                <a:schemeClr val="tx1"/>
              </a:solidFill>
              <a:latin typeface="Montserrat Black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68" y="818063"/>
            <a:ext cx="5938019" cy="28409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07" y="3795621"/>
            <a:ext cx="5938019" cy="2834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45223" y="117922"/>
            <a:ext cx="10058400" cy="451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Приложения к  САМООЦЕНКЕ</a:t>
            </a:r>
            <a:endParaRPr lang="ru-RU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88116" y="1212865"/>
            <a:ext cx="11859242" cy="430881"/>
          </a:xfrm>
          <a:prstGeom prst="rect">
            <a:avLst/>
          </a:prstGeom>
          <a:ln>
            <a:noFill/>
          </a:ln>
        </p:spPr>
        <p:txBody>
          <a:bodyPr wrap="square" lIns="121915" tIns="60957" rIns="121915" bIns="60957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5106" y="905522"/>
          <a:ext cx="11692253" cy="3045675"/>
        </p:xfrm>
        <a:graphic>
          <a:graphicData uri="http://schemas.openxmlformats.org/drawingml/2006/table">
            <a:tbl>
              <a:tblPr/>
              <a:tblGrid>
                <a:gridCol w="335538"/>
                <a:gridCol w="916280"/>
                <a:gridCol w="559227"/>
                <a:gridCol w="111852"/>
                <a:gridCol w="671079"/>
                <a:gridCol w="1548643"/>
                <a:gridCol w="1071145"/>
                <a:gridCol w="761415"/>
                <a:gridCol w="1071145"/>
                <a:gridCol w="1548643"/>
                <a:gridCol w="1548643"/>
                <a:gridCol w="1548643"/>
              </a:tblGrid>
              <a:tr h="153357"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Приложение 2 к Методическим рекомендациям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40103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4209"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об укомплектованности педагогическими кадрами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____________________________________________________________________________________________ (по состоянию на ________)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(наименование организации образования) </a:t>
                      </a:r>
                      <a:b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2003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Фамилия, имя, отчество (при наличии)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рождения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Основное место работы (наименование организации образования)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 высшем (послевузовское) и/или техническом и профессиональном и/или послесреднем образовании, о педагогической переподготовке, специальность, квалификация по диплому, год окончания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 наличии удостоверения о признании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Должность 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Штатная единица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Квалификационная категория, дата присвоения, номер приказа о присвоении категории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последнего прохождения курсов повышения квалификации по профилю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Место прохождения курсов повышения квалификации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103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53357"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Руководитель организации образования ________________     ________________________________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0103">
                <a:tc gridSpan="7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                                    (подпись)                            Ф.И.О. (при наличии)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05" marR="8705" marT="87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55106" y="4088437"/>
          <a:ext cx="11692252" cy="2397834"/>
        </p:xfrm>
        <a:graphic>
          <a:graphicData uri="http://schemas.openxmlformats.org/drawingml/2006/table">
            <a:tbl>
              <a:tblPr/>
              <a:tblGrid>
                <a:gridCol w="373768"/>
                <a:gridCol w="613365"/>
                <a:gridCol w="349401"/>
                <a:gridCol w="1209566"/>
                <a:gridCol w="299194"/>
                <a:gridCol w="1528119"/>
                <a:gridCol w="382977"/>
                <a:gridCol w="1572121"/>
                <a:gridCol w="1293815"/>
                <a:gridCol w="757122"/>
                <a:gridCol w="1316176"/>
                <a:gridCol w="757122"/>
                <a:gridCol w="1239506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Приложение 3 к Методическим рекомендациям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55862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Структура контингента воспитанников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____________________________________________________________________________________________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(наименование организации образования)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947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Ф.И.О.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Дата, месяц, год рождения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группы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Возрастная периодизация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Возрастные группы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 зачислении в ДО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об отчислении из ДО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</a:tr>
              <a:tr h="322011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прибытия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по государственному заказу </a:t>
                      </a:r>
                      <a:r>
                        <a:rPr lang="ru-RU" sz="900" b="1" i="1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(для частных ДО)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Дата выбытия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основание выбытия (выпуск, по заявлению, согласно ТПД и др.)</a:t>
                      </a:r>
                      <a:endParaRPr lang="ru-RU" sz="9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919">
                <a:tc gridSpan="8">
                  <a:txBody>
                    <a:bodyPr/>
                    <a:lstStyle/>
                    <a:p>
                      <a:pPr algn="l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Руководитель организации образования ________________     ________________________________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                                    (подпись)                            Ф.И.О. (при наличии)</a:t>
                      </a:r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29" marR="8629" marT="86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865"/>
    </mc:Choice>
    <mc:Fallback>
      <p:transition spd="slow" advClick="0" advTm="486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45223" y="117922"/>
            <a:ext cx="10058400" cy="451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Приложения к  САМООЦЕНКЕ</a:t>
            </a:r>
            <a:endParaRPr lang="ru-RU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88116" y="1212865"/>
            <a:ext cx="11859242" cy="430881"/>
          </a:xfrm>
          <a:prstGeom prst="rect">
            <a:avLst/>
          </a:prstGeom>
          <a:ln>
            <a:noFill/>
          </a:ln>
        </p:spPr>
        <p:txBody>
          <a:bodyPr wrap="square" lIns="121915" tIns="60957" rIns="121915" bIns="60957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945662" y="6576936"/>
            <a:ext cx="10571743" cy="0"/>
          </a:xfrm>
          <a:prstGeom prst="line">
            <a:avLst/>
          </a:prstGeom>
          <a:ln w="28575">
            <a:solidFill>
              <a:srgbClr val="25437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88116" y="915254"/>
          <a:ext cx="11815766" cy="2398879"/>
        </p:xfrm>
        <a:graphic>
          <a:graphicData uri="http://schemas.openxmlformats.org/drawingml/2006/table">
            <a:tbl>
              <a:tblPr/>
              <a:tblGrid>
                <a:gridCol w="728442"/>
                <a:gridCol w="2003216"/>
                <a:gridCol w="1628284"/>
                <a:gridCol w="1628284"/>
                <a:gridCol w="1828248"/>
                <a:gridCol w="1999646"/>
                <a:gridCol w="1999646"/>
              </a:tblGrid>
              <a:tr h="2083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Приложение 4 к Методическим рекомендациям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</a:tr>
              <a:tr h="64116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об обеспечении оборудованием и мебелью организаций дошкольного образования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________________________________________________________________________________________ (по состоянию на ________) </a:t>
                      </a:r>
                      <a:b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(наименование организации образования) 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484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  <a:endParaRPr lang="en-US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единиц в зависимости от наполняемости групп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520944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Ясельный возраст (группа раннего возраста, младшая группа)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Дошкольный возраст (средняя группа)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Дошкольный возраст (старшая группа)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Предшкольный возраст (предшкольная группа)</a:t>
                      </a:r>
                      <a:endParaRPr lang="ru-RU" sz="1000" b="1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4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1E1E1E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1E1E1E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7366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7366">
                <a:tc gridSpan="6"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Руководитель организации образования </a:t>
                      </a: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     ________________________________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7366">
                <a:tc gridSpan="5">
                  <a:txBody>
                    <a:bodyPr/>
                    <a:lstStyle/>
                    <a:p>
                      <a:pPr algn="l" fontAlgn="t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                                    (подпись)                            Ф.И.О. (при наличии)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740" y="3430592"/>
          <a:ext cx="11622137" cy="2542888"/>
        </p:xfrm>
        <a:graphic>
          <a:graphicData uri="http://schemas.openxmlformats.org/drawingml/2006/table">
            <a:tbl>
              <a:tblPr/>
              <a:tblGrid>
                <a:gridCol w="850234"/>
                <a:gridCol w="2235293"/>
                <a:gridCol w="853661"/>
                <a:gridCol w="853661"/>
                <a:gridCol w="853661"/>
                <a:gridCol w="853661"/>
                <a:gridCol w="853661"/>
                <a:gridCol w="853661"/>
                <a:gridCol w="853661"/>
                <a:gridCol w="853661"/>
                <a:gridCol w="853661"/>
                <a:gridCol w="853661"/>
              </a:tblGrid>
              <a:tr h="155714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Приложение 5 к Методическим рекомендациям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5714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3793"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Сведения о наличии учебно-методических комплексов для дошкольных организаций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________________________________________________________________________________________ (по состоянию на ________) </a:t>
                      </a:r>
                      <a:b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организации образования) 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5714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2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учебно-методического комплекса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группа раннего возраста – (дети 1 года)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младшая группа (дети 2-х лет)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средняя группа (дети 3-х лет)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старшая группа (дети 4-х лет)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предшкольная группа, предшкольный класс школы 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</a:tr>
              <a:tr h="410214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в экземплярах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с каз. языком обучения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в экземплярах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с каз. языком обучения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в экземплярах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с каз. языком обучения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в экземплярах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с каз. языком обучения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в экземплярах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 них с каз. языком обучения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3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577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Руководитель организации образования </a:t>
                      </a: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________________     ________________________________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756">
                <a:tc gridSpan="5">
                  <a:txBody>
                    <a:bodyPr/>
                    <a:lstStyle/>
                    <a:p>
                      <a:pPr algn="l" fontAlgn="t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                                    (подпись)                            Ф.И.О. (при наличии)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865"/>
    </mc:Choice>
    <mc:Fallback>
      <p:transition spd="slow" advClick="0" advTm="4865"/>
    </mc:Fallback>
  </mc:AlternateContent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20902</Words>
  <Application>WPS Presentation</Application>
  <PresentationFormat>Широкоэкранный</PresentationFormat>
  <Paragraphs>638</Paragraphs>
  <Slides>13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3" baseType="lpstr">
      <vt:lpstr>Arial</vt:lpstr>
      <vt:lpstr>SimSun</vt:lpstr>
      <vt:lpstr>Wingdings</vt:lpstr>
      <vt:lpstr>Wingdings 3</vt:lpstr>
      <vt:lpstr>Arial</vt:lpstr>
      <vt:lpstr>Times New Roman</vt:lpstr>
      <vt:lpstr>Montserrat Black</vt:lpstr>
      <vt:lpstr>Segoe Print</vt:lpstr>
      <vt:lpstr>Montserrat</vt:lpstr>
      <vt:lpstr>Poppins</vt:lpstr>
      <vt:lpstr>Montserrat</vt:lpstr>
      <vt:lpstr>Sora SemiBold</vt:lpstr>
      <vt:lpstr>Montserrat Light</vt:lpstr>
      <vt:lpstr>Montserrat Light</vt:lpstr>
      <vt:lpstr>Tahoma</vt:lpstr>
      <vt:lpstr>Calibri</vt:lpstr>
      <vt:lpstr>Microsoft YaHei</vt:lpstr>
      <vt:lpstr>Arial Unicode MS</vt:lpstr>
      <vt:lpstr>Trebuchet MS</vt:lpstr>
      <vt:lpstr>Грань</vt:lpstr>
      <vt:lpstr>Мектепке дейінгі ұйымдардың аттестациядан өту өлшемшарттары</vt:lpstr>
      <vt:lpstr>Аттестаттаудың мақсаты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Сауалнама құру: Алдын ала құрылған Telegram арнасына кіреміз. </vt:lpstr>
      <vt:lpstr>2. Көрсетілген белгішені басып, «Сауалнама» тармағын таңдаймыз.</vt:lpstr>
      <vt:lpstr>4.Анонимді дауыс беруді алып тастап, «Құру» батырмасын басамыз.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МДҰ аттестаттаудан өтуі</dc:title>
  <dc:creator>Azamat Danekerov</dc:creator>
  <cp:lastModifiedBy>User</cp:lastModifiedBy>
  <cp:revision>38</cp:revision>
  <dcterms:created xsi:type="dcterms:W3CDTF">2025-12-16T13:17:00Z</dcterms:created>
  <dcterms:modified xsi:type="dcterms:W3CDTF">2026-09-11T05:16:58Z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AF5E9AEDB3D64D7E862D9268F43AF70D_13</vt:lpwstr>
  </property>
  <property fmtid="{D5CDD505-2E9C-101B-9397-08002B2CF9AE}" pid="3" name="KSOProductBuildVer">
    <vt:lpwstr>1049-12.1.0.28485</vt:lpwstr>
  </property>
</Properties>
</file>